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57" r:id="rId4"/>
    <p:sldId id="261" r:id="rId5"/>
    <p:sldId id="258" r:id="rId6"/>
    <p:sldId id="265" r:id="rId7"/>
    <p:sldId id="260" r:id="rId8"/>
    <p:sldId id="263" r:id="rId9"/>
    <p:sldId id="264"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70456-5834-43BE-BCE2-4134937FDCB3}" type="datetimeFigureOut">
              <a:rPr lang="en-US" smtClean="0"/>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BD1F5-15BB-4C96-90E8-CCF24E21F73C}" type="slidenum">
              <a:rPr lang="en-US" smtClean="0"/>
              <a:t>‹#›</a:t>
            </a:fld>
            <a:endParaRPr lang="en-US"/>
          </a:p>
        </p:txBody>
      </p:sp>
    </p:spTree>
    <p:extLst>
      <p:ext uri="{BB962C8B-B14F-4D97-AF65-F5344CB8AC3E}">
        <p14:creationId xmlns:p14="http://schemas.microsoft.com/office/powerpoint/2010/main" val="4210146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Provided</a:t>
            </a:r>
            <a:r>
              <a:rPr lang="en-US" baseline="0" dirty="0" smtClean="0"/>
              <a:t> by</a:t>
            </a:r>
            <a:r>
              <a:rPr lang="en-US" dirty="0" smtClean="0"/>
              <a:t>: Prior Knowledge of Potential School-Based Violence: Information students learn may prevent a targeted</a:t>
            </a:r>
            <a:r>
              <a:rPr lang="en-US" baseline="0" dirty="0" smtClean="0"/>
              <a:t> attack (United States Secret Service &amp; US Dept. </a:t>
            </a:r>
            <a:r>
              <a:rPr lang="en-US" baseline="0" smtClean="0"/>
              <a:t>of Education, May 2008)</a:t>
            </a:r>
            <a:endParaRPr lang="en-US" dirty="0"/>
          </a:p>
        </p:txBody>
      </p:sp>
      <p:sp>
        <p:nvSpPr>
          <p:cNvPr id="4" name="Slide Number Placeholder 3"/>
          <p:cNvSpPr>
            <a:spLocks noGrp="1"/>
          </p:cNvSpPr>
          <p:nvPr>
            <p:ph type="sldNum" sz="quarter" idx="10"/>
          </p:nvPr>
        </p:nvSpPr>
        <p:spPr/>
        <p:txBody>
          <a:bodyPr/>
          <a:lstStyle/>
          <a:p>
            <a:fld id="{1EDBD1F5-15BB-4C96-90E8-CCF24E21F73C}"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94D2C6-18E1-497C-9EED-8E5BCF86F11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4D2C6-18E1-497C-9EED-8E5BCF86F11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4D2C6-18E1-497C-9EED-8E5BCF86F11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4D2C6-18E1-497C-9EED-8E5BCF86F11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4D2C6-18E1-497C-9EED-8E5BCF86F11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94D2C6-18E1-497C-9EED-8E5BCF86F119}"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94D2C6-18E1-497C-9EED-8E5BCF86F119}"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94D2C6-18E1-497C-9EED-8E5BCF86F119}"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4D2C6-18E1-497C-9EED-8E5BCF86F119}"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4D2C6-18E1-497C-9EED-8E5BCF86F119}"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4D2C6-18E1-497C-9EED-8E5BCF86F119}"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68F64-C72F-4C01-A55A-4F03D36938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4D2C6-18E1-497C-9EED-8E5BCF86F119}" type="datetimeFigureOut">
              <a:rPr lang="en-US" smtClean="0"/>
              <a:t>10/5/2016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68F64-C72F-4C01-A55A-4F03D36938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rds.yahoo.com/_ylt=A0WTefiD6_1IfgYAnUyJzbkF;_ylu=X3oDMTBxNGFtOGxpBHBvcwMxBHNlYwNzcgR2dGlkA0kwODZfMTA4/SIG=1i1a2l29q/EXP=1224686851/**http:/images.search.yahoo.com/images/view?back=http://images.search.yahoo.com/search/images?ei=UTF-8&amp;p=image%20of%20children%20fighting&amp;fr2=tab-web&amp;fr=yfp-t-501&amp;w=384&amp;h=256&amp;imgurl=www.painetworks.com/photos/ec/ec0715.JPG&amp;rurl=http://www.painetworks.com/pages/ec/ec0715.html&amp;size=51.9kB&amp;name=ec0715.JPG&amp;p=image+of+children+fighting&amp;type=JPG&amp;oid=ac21ec1529c2d1d4&amp;no=1&amp;tt=14,044&amp;sigr=11f265599&amp;sigi=118il8dr1&amp;sigb=13hjtped7" TargetMode="External"/><Relationship Id="rId1" Type="http://schemas.openxmlformats.org/officeDocument/2006/relationships/slideLayout" Target="../slideLayouts/slideLayout1.xml"/><Relationship Id="rId6" Type="http://schemas.openxmlformats.org/officeDocument/2006/relationships/hyperlink" Target="http://rds.yahoo.com/_ylt=A0WTefiD6_1IfgYAn0yJzbkF;_ylu=X3oDMTBxZ3YzaHExBHBvcwMzBHNlYwNzcgR2dGlkA0kwODZfMTA4/SIG=1go282v4p/EXP=1224686851/**http:/images.search.yahoo.com/images/view?back=http://images.search.yahoo.com/search/images?ei=UTF-8&amp;p=image%20of%20children%20fighting&amp;fr2=tab-web&amp;fr=yfp-t-501&amp;w=170&amp;h=128&amp;imgurl=mams.rmit.edu.au/e1b4zmw5bkpc.jpg&amp;rurl=http://www.rmit.edu.au/&amp;size=14.7kB&amp;name=e1b4zmw5bkpc.jpg&amp;p=image+of+children+fighting&amp;type=JPG&amp;oid=abad3c211afa8076&amp;no=3&amp;tt=14,044&amp;sigr=10nodi2j5&amp;sigi=111djvgl9&amp;sigb=13hjtped7" TargetMode="External"/><Relationship Id="rId5" Type="http://schemas.openxmlformats.org/officeDocument/2006/relationships/image" Target="../media/image2.jpeg"/><Relationship Id="rId4" Type="http://schemas.openxmlformats.org/officeDocument/2006/relationships/hyperlink" Target="http://rds.yahoo.com/_ylt=A0WTefiD6_1IfgYAnkyJzbkF;_ylu=X3oDMTBxOThsYTZ0BHBvcwMyBHNlYwNzcgR2dGlkA0kwODZfMTA4/SIG=1j8cdkntd/EXP=1224686851/**http:/images.search.yahoo.com/images/view?back=http://images.search.yahoo.com/search/images?ei=UTF-8&amp;p=image%20of%20children%20fighting&amp;fr2=tab-web&amp;fr=yfp-t-501&amp;w=300&amp;h=180&amp;imgurl=news.bbc.co.uk/olmedia/1890000/images/_1890222_fight300.jpg&amp;rurl=http://news.bbc.co.uk/1/hi/education/1890222.stm&amp;size=10.6kB&amp;name=_1890222_fight300.jpg&amp;p=image+of+children+fighting&amp;type=JPG&amp;oid=d6282ad282adb3cc&amp;no=2&amp;tt=14,044&amp;sigr=11gi9ojs9&amp;sigi=11rjch271&amp;sigb=13hjtped7"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rds.yahoo.com/_ylt=A0WTb_wS9_1IGJ0AIgmJzbkF;_ylu=X3oDMTBxNGFtOGxpBHBvcwMxBHNlYwNzcgR2dGlkA0kwODZfMTA4/SIG=1lc514vgj/EXP=1224689810/**http:/images.search.yahoo.com/images/view?back=http://images.search.yahoo.com/search/images?p=bullying+images&amp;fr=yfp-t-501&amp;ei=utf-8&amp;x=wrt&amp;w=150&amp;h=150&amp;imgurl=static.flickr.com/197/493099853_f600572d2b.jpg&amp;rurl=http://www.flickr.com/photos/65091770@N00/493099853/&amp;size=15.8kB&amp;name=No_Bullying&amp;p=bullying+images&amp;type=JPG&amp;oid=9cfec4ca52a247f4&amp;fusr=CincinnatiBeacon&amp;tit=No_Bullying&amp;hurl=http://www.flickr.com/photos/65091770@N00/&amp;no=1&amp;tt=64,327&amp;sigr=11k894th8&amp;sigi=11eabd878&amp;sigb=12qj5sqtl&amp;sigh=11a9km99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ryanpatrickhalligan.org/about/about.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rds.yahoo.com/_ylt=A0geu6mz6v1IbCQAeh1XNyoA;_ylu=X3oDMTBzN3Uwamw2BHNlYwNzYwRjb2xvA2FjMgR2dGlkA0gxODhfOTg-/SIG=1ig7rpv4g/EXP=1224686643/**http:/images.search.yahoo.com/images/view?back=http://search.yahoo.com/search?ei=UTF-8&amp;p=stop+sign+image&amp;w=721&amp;h=714&amp;imgurl=www.flashreport.org/images/StopSign.jpg&amp;size=59.1kB&amp;name=StopSign.jpg&amp;rcurl=http://www.flashreport.org/blog.php?showMonth=20060912&amp;rurl=http://www.flashreport.org/blog.php?showMonth=20060912&amp;p=stop+sign&amp;type=jpeg&amp;no=1&amp;tt=163,769&amp;oid=187fdb848adbca2c&amp;tit=StopSign.jpg&amp;sigr=11m1c2u21&amp;sigi=1170acnrk&amp;sigb=11p159e8i" TargetMode="External"/><Relationship Id="rId2" Type="http://schemas.openxmlformats.org/officeDocument/2006/relationships/hyperlink" Target="http://pathwayscourses.samhsa.gov/bully/bully_video-pop-1_pg9.htm"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8153400" cy="2305050"/>
          </a:xfrm>
        </p:spPr>
        <p:style>
          <a:lnRef idx="1">
            <a:schemeClr val="accent4"/>
          </a:lnRef>
          <a:fillRef idx="2">
            <a:schemeClr val="accent4"/>
          </a:fillRef>
          <a:effectRef idx="1">
            <a:schemeClr val="accent4"/>
          </a:effectRef>
          <a:fontRef idx="minor">
            <a:schemeClr val="dk1"/>
          </a:fontRef>
        </p:style>
        <p:txBody>
          <a:bodyPr>
            <a:normAutofit/>
          </a:bodyPr>
          <a:lstStyle/>
          <a:p>
            <a:r>
              <a:rPr lang="en-US" b="1" dirty="0" smtClean="0">
                <a:solidFill>
                  <a:srgbClr val="FF0000"/>
                </a:solidFill>
                <a:latin typeface="Batang" pitchFamily="18" charset="-127"/>
                <a:ea typeface="Batang" pitchFamily="18" charset="-127"/>
              </a:rPr>
              <a:t>Bullying &amp; Beyond: It’s a serious problem to be taken seriously..</a:t>
            </a:r>
            <a:endParaRPr lang="en-US" b="1" dirty="0">
              <a:solidFill>
                <a:srgbClr val="FF0000"/>
              </a:solidFill>
              <a:latin typeface="Batang" pitchFamily="18" charset="-127"/>
              <a:ea typeface="Batang" pitchFamily="18" charset="-127"/>
            </a:endParaRPr>
          </a:p>
        </p:txBody>
      </p:sp>
      <p:sp>
        <p:nvSpPr>
          <p:cNvPr id="3" name="Subtitle 2"/>
          <p:cNvSpPr>
            <a:spLocks noGrp="1"/>
          </p:cNvSpPr>
          <p:nvPr>
            <p:ph type="subTitle" idx="1"/>
          </p:nvPr>
        </p:nvSpPr>
        <p:spPr/>
        <p:txBody>
          <a:bodyPr/>
          <a:lstStyle/>
          <a:p>
            <a:endParaRPr lang="en-US" dirty="0"/>
          </a:p>
        </p:txBody>
      </p:sp>
      <p:pic>
        <p:nvPicPr>
          <p:cNvPr id="4" name="Picture 3" descr="Go to fullsize image">
            <a:hlinkClick r:id="rId2"/>
          </p:cNvPr>
          <p:cNvPicPr/>
          <p:nvPr/>
        </p:nvPicPr>
        <p:blipFill>
          <a:blip r:embed="rId3"/>
          <a:srcRect/>
          <a:stretch>
            <a:fillRect/>
          </a:stretch>
        </p:blipFill>
        <p:spPr bwMode="auto">
          <a:xfrm>
            <a:off x="1295400" y="3810000"/>
            <a:ext cx="2362200" cy="2438400"/>
          </a:xfrm>
          <a:prstGeom prst="rect">
            <a:avLst/>
          </a:prstGeom>
          <a:noFill/>
          <a:ln w="9525">
            <a:noFill/>
            <a:miter lim="800000"/>
            <a:headEnd/>
            <a:tailEnd/>
          </a:ln>
        </p:spPr>
      </p:pic>
      <p:pic>
        <p:nvPicPr>
          <p:cNvPr id="5" name="Picture 4" descr="Go to fullsize image">
            <a:hlinkClick r:id="rId4"/>
          </p:cNvPr>
          <p:cNvPicPr/>
          <p:nvPr/>
        </p:nvPicPr>
        <p:blipFill>
          <a:blip r:embed="rId5"/>
          <a:srcRect/>
          <a:stretch>
            <a:fillRect/>
          </a:stretch>
        </p:blipFill>
        <p:spPr bwMode="auto">
          <a:xfrm>
            <a:off x="3657600" y="3810000"/>
            <a:ext cx="2209800" cy="2438400"/>
          </a:xfrm>
          <a:prstGeom prst="rect">
            <a:avLst/>
          </a:prstGeom>
          <a:noFill/>
          <a:ln w="9525">
            <a:noFill/>
            <a:miter lim="800000"/>
            <a:headEnd/>
            <a:tailEnd/>
          </a:ln>
        </p:spPr>
      </p:pic>
      <p:pic>
        <p:nvPicPr>
          <p:cNvPr id="6" name="Picture 5" descr="Go to fullsize image">
            <a:hlinkClick r:id="rId6"/>
          </p:cNvPr>
          <p:cNvPicPr/>
          <p:nvPr/>
        </p:nvPicPr>
        <p:blipFill>
          <a:blip r:embed="rId7"/>
          <a:srcRect/>
          <a:stretch>
            <a:fillRect/>
          </a:stretch>
        </p:blipFill>
        <p:spPr bwMode="auto">
          <a:xfrm>
            <a:off x="5867400" y="3810000"/>
            <a:ext cx="1981200" cy="2438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en-US" sz="3600" dirty="0" smtClean="0"/>
              <a:t>The potential for school violence</a:t>
            </a:r>
            <a:endParaRPr lang="en-US" sz="3600" dirty="0"/>
          </a:p>
        </p:txBody>
      </p:sp>
      <p:sp>
        <p:nvSpPr>
          <p:cNvPr id="3" name="Content Placeholder 2"/>
          <p:cNvSpPr>
            <a:spLocks noGrp="1"/>
          </p:cNvSpPr>
          <p:nvPr>
            <p:ph idx="1"/>
          </p:nvPr>
        </p:nvSpPr>
        <p:spPr/>
        <p:txBody>
          <a:bodyPr>
            <a:normAutofit/>
          </a:bodyPr>
          <a:lstStyle/>
          <a:p>
            <a:pPr>
              <a:buNone/>
            </a:pPr>
            <a:r>
              <a:rPr lang="en-US" sz="2000" dirty="0" smtClean="0"/>
              <a:t>Targeted violence: any incident of violence where a known or knowable attacker selects a particular target prior to a violent attack.</a:t>
            </a:r>
          </a:p>
          <a:p>
            <a:pPr>
              <a:buNone/>
            </a:pPr>
            <a:endParaRPr lang="en-US" sz="2000" dirty="0" smtClean="0"/>
          </a:p>
          <a:p>
            <a:pPr>
              <a:buNone/>
            </a:pPr>
            <a:r>
              <a:rPr lang="en-US" sz="2000" dirty="0" smtClean="0"/>
              <a:t>Incidents of targeted violence in schools rarely were impulsive acts.</a:t>
            </a:r>
          </a:p>
          <a:p>
            <a:pPr>
              <a:buNone/>
            </a:pPr>
            <a:endParaRPr lang="en-US" sz="2000" dirty="0" smtClean="0"/>
          </a:p>
          <a:p>
            <a:pPr>
              <a:buNone/>
            </a:pPr>
            <a:r>
              <a:rPr lang="en-US" sz="2000" dirty="0" smtClean="0"/>
              <a:t>Most attackers did not threaten their targets directly prior to the attack, but others might have known about </a:t>
            </a:r>
            <a:r>
              <a:rPr lang="en-US" sz="2000" smtClean="0"/>
              <a:t>the attack.</a:t>
            </a:r>
          </a:p>
          <a:p>
            <a:pPr>
              <a:buNone/>
            </a:pPr>
            <a:endParaRPr lang="en-US" sz="2000" dirty="0" smtClean="0"/>
          </a:p>
          <a:p>
            <a:pPr>
              <a:buNone/>
            </a:pPr>
            <a:r>
              <a:rPr lang="en-US" sz="2000" dirty="0" smtClean="0"/>
              <a:t>Most attackers  felt bullied, persecuted or injured by others.</a:t>
            </a:r>
          </a:p>
          <a:p>
            <a:pPr>
              <a:buNone/>
            </a:pPr>
            <a:endParaRPr lang="en-US" sz="2000" dirty="0" smtClean="0"/>
          </a:p>
          <a:p>
            <a:pPr>
              <a:buNone/>
            </a:pPr>
            <a:r>
              <a:rPr lang="en-US" sz="2000" dirty="0" smtClean="0"/>
              <a:t>Most attackers had access to and had used weapons prior to the attack</a:t>
            </a:r>
          </a:p>
        </p:txBody>
      </p:sp>
      <p:pic>
        <p:nvPicPr>
          <p:cNvPr id="6" name="Picture 5" descr="Go to fullsize image">
            <a:hlinkClick r:id="rId3"/>
          </p:cNvPr>
          <p:cNvPicPr/>
          <p:nvPr/>
        </p:nvPicPr>
        <p:blipFill>
          <a:blip r:embed="rId4"/>
          <a:srcRect/>
          <a:stretch>
            <a:fillRect/>
          </a:stretch>
        </p:blipFill>
        <p:spPr bwMode="auto">
          <a:xfrm>
            <a:off x="304800" y="152400"/>
            <a:ext cx="1190625" cy="11906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latin typeface="Algerian" pitchFamily="82" charset="0"/>
              </a:rPr>
              <a:t>Ryan’s Story</a:t>
            </a:r>
            <a:endParaRPr lang="en-US" sz="5400" dirty="0">
              <a:solidFill>
                <a:srgbClr val="FF0000"/>
              </a:solidFill>
              <a:latin typeface="Algerian" pitchFamily="82" charset="0"/>
            </a:endParaRPr>
          </a:p>
        </p:txBody>
      </p:sp>
      <p:sp>
        <p:nvSpPr>
          <p:cNvPr id="3" name="Content Placeholder 2"/>
          <p:cNvSpPr>
            <a:spLocks noGrp="1"/>
          </p:cNvSpPr>
          <p:nvPr>
            <p:ph idx="1"/>
          </p:nvPr>
        </p:nvSpPr>
        <p:spPr/>
        <p:txBody>
          <a:bodyPr/>
          <a:lstStyle/>
          <a:p>
            <a:pPr marL="0" indent="0" algn="ctr">
              <a:buNone/>
            </a:pPr>
            <a:r>
              <a:rPr lang="en-US" dirty="0" smtClean="0">
                <a:hlinkClick r:id="rId2"/>
              </a:rPr>
              <a:t>About – Ryan's Story Presentation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409824"/>
            <a:ext cx="4628973" cy="3375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048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Bullying is a risk factor for future Violence…</a:t>
            </a:r>
            <a:endParaRPr lang="en-US" dirty="0"/>
          </a:p>
        </p:txBody>
      </p:sp>
      <p:pic>
        <p:nvPicPr>
          <p:cNvPr id="4" name="Content Placeholder 3" descr="a graph that illustrates that about 50 percent of boys and 30 percent of girls who had bullied others in school reported carrying a weapon."/>
          <p:cNvPicPr>
            <a:picLocks noGrp="1"/>
          </p:cNvPicPr>
          <p:nvPr>
            <p:ph idx="1"/>
          </p:nvPr>
        </p:nvPicPr>
        <p:blipFill>
          <a:blip r:embed="rId2"/>
          <a:srcRect/>
          <a:stretch>
            <a:fillRect/>
          </a:stretch>
        </p:blipFill>
        <p:spPr bwMode="auto">
          <a:xfrm>
            <a:off x="3124200" y="4648200"/>
            <a:ext cx="2895600" cy="2209800"/>
          </a:xfrm>
          <a:prstGeom prst="rect">
            <a:avLst/>
          </a:prstGeom>
          <a:noFill/>
          <a:ln w="9525">
            <a:noFill/>
            <a:miter lim="800000"/>
            <a:headEnd/>
            <a:tailEnd/>
          </a:ln>
        </p:spPr>
      </p:pic>
      <p:sp>
        <p:nvSpPr>
          <p:cNvPr id="11265" name="Rectangle 1"/>
          <p:cNvSpPr>
            <a:spLocks noChangeArrowheads="1"/>
          </p:cNvSpPr>
          <p:nvPr/>
        </p:nvSpPr>
        <p:spPr bwMode="auto">
          <a:xfrm>
            <a:off x="0" y="1600200"/>
            <a:ext cx="91440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Research</a:t>
            </a:r>
            <a:r>
              <a:rPr kumimoji="0" lang="en-US" sz="2000" b="0" i="0" u="none" strike="noStrike" cap="none" normalizeH="0" dirty="0" smtClean="0">
                <a:ln>
                  <a:noFill/>
                </a:ln>
                <a:solidFill>
                  <a:srgbClr val="000000"/>
                </a:solidFill>
                <a:effectLst/>
                <a:latin typeface="Verdana" pitchFamily="34" charset="0"/>
                <a:ea typeface="Times New Roman" pitchFamily="18" charset="0"/>
                <a:cs typeface="Times New Roman" pitchFamily="18" charset="0"/>
              </a:rPr>
              <a:t> has determined that </a:t>
            </a: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children who bully and those who are bullied carry weapons to schools: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About 50 percent of boys and 30 percent of girls who had bullied others in school reported carrying a weapon.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Thirty-six percent of boys and 15 percent of girls who had been bullied carried a weapon.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Youth who are bullied and who also bully others away from school were nearly 16 times more likely to carry a weapon.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What is Bullying?</a:t>
            </a:r>
            <a:endParaRPr lang="en-US" dirty="0"/>
          </a:p>
        </p:txBody>
      </p:sp>
      <p:sp>
        <p:nvSpPr>
          <p:cNvPr id="3" name="Content Placeholder 2"/>
          <p:cNvSpPr>
            <a:spLocks noGrp="1"/>
          </p:cNvSpPr>
          <p:nvPr>
            <p:ph idx="1"/>
          </p:nvPr>
        </p:nvSpPr>
        <p:spPr/>
        <p:txBody>
          <a:bodyPr/>
          <a:lstStyle/>
          <a:p>
            <a:r>
              <a:rPr lang="en-US" dirty="0" smtClean="0"/>
              <a:t>Teasing that has gone too far.</a:t>
            </a:r>
          </a:p>
          <a:p>
            <a:r>
              <a:rPr lang="en-US" dirty="0" smtClean="0"/>
              <a:t>A form of harassment (physical, sexual, emotional).</a:t>
            </a:r>
          </a:p>
          <a:p>
            <a:r>
              <a:rPr lang="en-US" dirty="0" smtClean="0"/>
              <a:t>Making someone feel uncomfortable and unsafe by using words, gestures and physical aggression.</a:t>
            </a:r>
          </a:p>
          <a:p>
            <a:r>
              <a:rPr lang="en-US" dirty="0" smtClean="0"/>
              <a:t>Repeated physical, verbal, psychological, sexual attacks on another person.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en-US" sz="3200" dirty="0" smtClean="0"/>
              <a:t>How to stop the Bully</a:t>
            </a:r>
            <a:endParaRPr lang="en-US" sz="3200" dirty="0"/>
          </a:p>
        </p:txBody>
      </p:sp>
      <p:sp>
        <p:nvSpPr>
          <p:cNvPr id="3" name="Content Placeholder 2"/>
          <p:cNvSpPr>
            <a:spLocks noGrp="1"/>
          </p:cNvSpPr>
          <p:nvPr>
            <p:ph idx="1"/>
          </p:nvPr>
        </p:nvSpPr>
        <p:spPr/>
        <p:txBody>
          <a:bodyPr>
            <a:normAutofit fontScale="25000" lnSpcReduction="20000"/>
          </a:bodyPr>
          <a:lstStyle/>
          <a:p>
            <a:pPr>
              <a:buNone/>
            </a:pPr>
            <a:endParaRPr lang="en-US" sz="7200" dirty="0" smtClean="0">
              <a:hlinkClick r:id="rId2"/>
            </a:endParaRPr>
          </a:p>
          <a:p>
            <a:r>
              <a:rPr lang="en-US" sz="7200" dirty="0" smtClean="0"/>
              <a:t>Request that the bully stop. </a:t>
            </a:r>
          </a:p>
          <a:p>
            <a:pPr>
              <a:buNone/>
            </a:pPr>
            <a:endParaRPr lang="en-US" sz="7200" dirty="0" smtClean="0"/>
          </a:p>
          <a:p>
            <a:r>
              <a:rPr lang="en-US" sz="7200" dirty="0" smtClean="0"/>
              <a:t>Seek immediate adult help if the bully does not stop. </a:t>
            </a:r>
          </a:p>
          <a:p>
            <a:endParaRPr lang="en-US" sz="7200" dirty="0" smtClean="0"/>
          </a:p>
          <a:p>
            <a:r>
              <a:rPr lang="en-US" sz="7200" dirty="0" smtClean="0"/>
              <a:t>Speak up and/or offer support to the victim (e.g., pick up his or her books, offer kind words). </a:t>
            </a:r>
          </a:p>
          <a:p>
            <a:r>
              <a:rPr lang="en-US" sz="7200" dirty="0" smtClean="0"/>
              <a:t>Meet with your Guidance Counselor, tell a parent or a trusted adult.</a:t>
            </a:r>
          </a:p>
          <a:p>
            <a:endParaRPr lang="en-US" sz="7200" dirty="0" smtClean="0"/>
          </a:p>
          <a:p>
            <a:r>
              <a:rPr lang="en-US" sz="7200" dirty="0" smtClean="0"/>
              <a:t>Privately support those being hurt with kind words. </a:t>
            </a:r>
          </a:p>
          <a:p>
            <a:pPr>
              <a:buNone/>
            </a:pPr>
            <a:endParaRPr lang="en-US" sz="7200" dirty="0" smtClean="0"/>
          </a:p>
          <a:p>
            <a:r>
              <a:rPr lang="en-US" sz="7200" dirty="0" smtClean="0"/>
              <a:t>Take the bully aside and ask him or her to "cool it." </a:t>
            </a:r>
          </a:p>
          <a:p>
            <a:endParaRPr lang="en-US" sz="7200" dirty="0" smtClean="0"/>
          </a:p>
          <a:p>
            <a:r>
              <a:rPr lang="en-US" sz="7200" dirty="0" smtClean="0"/>
              <a:t>Disapprove of the bullying behavior by not joining in the laughter, teasing, or spreading rumors or gossip.</a:t>
            </a:r>
          </a:p>
          <a:p>
            <a:endParaRPr lang="en-US" sz="7200" dirty="0">
              <a:hlinkClick r:id="rId2"/>
            </a:endParaRPr>
          </a:p>
          <a:p>
            <a:endParaRPr lang="en-US" sz="7200" dirty="0" smtClean="0">
              <a:hlinkClick r:id="rId2"/>
            </a:endParaRPr>
          </a:p>
          <a:p>
            <a:endParaRPr lang="en-US" sz="1200" dirty="0">
              <a:hlinkClick r:id="rId2"/>
            </a:endParaRPr>
          </a:p>
          <a:p>
            <a:endParaRPr lang="en-US" sz="1200" dirty="0" smtClean="0">
              <a:hlinkClick r:id="rId2"/>
            </a:endParaRPr>
          </a:p>
          <a:p>
            <a:endParaRPr lang="en-US" sz="1200" dirty="0">
              <a:hlinkClick r:id="rId2"/>
            </a:endParaRPr>
          </a:p>
          <a:p>
            <a:endParaRPr lang="en-US" sz="1200" dirty="0" smtClean="0">
              <a:hlinkClick r:id="rId2"/>
            </a:endParaRPr>
          </a:p>
          <a:p>
            <a:endParaRPr lang="en-US" sz="1200" dirty="0">
              <a:hlinkClick r:id="rId2"/>
            </a:endParaRPr>
          </a:p>
          <a:p>
            <a:endParaRPr lang="en-US" sz="1200" dirty="0" smtClean="0">
              <a:hlinkClick r:id="rId2"/>
            </a:endParaRPr>
          </a:p>
          <a:p>
            <a:endParaRPr lang="en-US" sz="1200" dirty="0" smtClean="0">
              <a:hlinkClick r:id="rId2"/>
            </a:endParaRPr>
          </a:p>
          <a:p>
            <a:endParaRPr lang="en-US" sz="1200" dirty="0">
              <a:hlinkClick r:id="rId2"/>
            </a:endParaRPr>
          </a:p>
          <a:p>
            <a:endParaRPr lang="en-US" sz="1200" dirty="0" smtClean="0">
              <a:hlinkClick r:id="rId2"/>
            </a:endParaRPr>
          </a:p>
          <a:p>
            <a:endParaRPr lang="en-US" sz="1200" dirty="0">
              <a:hlinkClick r:id="rId2"/>
            </a:endParaRPr>
          </a:p>
          <a:p>
            <a:endParaRPr lang="en-US" sz="1200" dirty="0" smtClean="0">
              <a:hlinkClick r:id="rId2"/>
            </a:endParaRPr>
          </a:p>
          <a:p>
            <a:endParaRPr lang="en-US" sz="1200" dirty="0">
              <a:hlinkClick r:id="rId2"/>
            </a:endParaRPr>
          </a:p>
          <a:p>
            <a:endParaRPr lang="en-US" sz="1200" dirty="0" smtClean="0">
              <a:hlinkClick r:id="rId2"/>
            </a:endParaRPr>
          </a:p>
          <a:p>
            <a:endParaRPr lang="en-US" sz="1200" dirty="0">
              <a:hlinkClick r:id="rId2"/>
            </a:endParaRPr>
          </a:p>
          <a:p>
            <a:endParaRPr lang="en-US" sz="1200" dirty="0" smtClean="0">
              <a:hlinkClick r:id="rId2"/>
            </a:endParaRPr>
          </a:p>
          <a:p>
            <a:endParaRPr lang="en-US" sz="1200" dirty="0">
              <a:hlinkClick r:id="rId2"/>
            </a:endParaRPr>
          </a:p>
          <a:p>
            <a:endParaRPr lang="en-US" sz="1200" dirty="0" smtClean="0">
              <a:hlinkClick r:id="rId2"/>
            </a:endParaRPr>
          </a:p>
          <a:p>
            <a:endParaRPr lang="en-US" sz="1200" dirty="0" smtClean="0"/>
          </a:p>
          <a:p>
            <a:endParaRPr lang="en-US" dirty="0"/>
          </a:p>
        </p:txBody>
      </p:sp>
      <p:pic>
        <p:nvPicPr>
          <p:cNvPr id="5" name="Picture 4" descr="www.flashreport.org/images/StopSign.jpg">
            <a:hlinkClick r:id="rId3"/>
          </p:cNvPr>
          <p:cNvPicPr/>
          <p:nvPr/>
        </p:nvPicPr>
        <p:blipFill>
          <a:blip r:embed="rId4"/>
          <a:srcRect/>
          <a:stretch>
            <a:fillRect/>
          </a:stretch>
        </p:blipFill>
        <p:spPr bwMode="auto">
          <a:xfrm>
            <a:off x="1066800" y="381000"/>
            <a:ext cx="1143000" cy="1143000"/>
          </a:xfrm>
          <a:prstGeom prst="rect">
            <a:avLst/>
          </a:prstGeom>
          <a:noFill/>
          <a:ln w="9525">
            <a:noFill/>
            <a:miter lim="800000"/>
            <a:headEnd/>
            <a:tailEnd/>
          </a:ln>
        </p:spPr>
      </p:pic>
      <p:pic>
        <p:nvPicPr>
          <p:cNvPr id="6" name="Picture 5" descr="www.flashreport.org/images/StopSign.jpg">
            <a:hlinkClick r:id="rId3"/>
          </p:cNvPr>
          <p:cNvPicPr/>
          <p:nvPr/>
        </p:nvPicPr>
        <p:blipFill>
          <a:blip r:embed="rId4"/>
          <a:srcRect/>
          <a:stretch>
            <a:fillRect/>
          </a:stretch>
        </p:blipFill>
        <p:spPr bwMode="auto">
          <a:xfrm>
            <a:off x="6781800" y="381000"/>
            <a:ext cx="1143000" cy="1143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skerville Old Face" pitchFamily="18" charset="0"/>
              </a:rPr>
              <a:t>Online Bullying &amp; Foolishness</a:t>
            </a:r>
            <a:endParaRPr lang="en-US" dirty="0">
              <a:solidFill>
                <a:srgbClr val="FF0000"/>
              </a:solidFill>
              <a:latin typeface="Baskerville Old Face"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119982"/>
            <a:ext cx="8458200" cy="550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2706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dirty="0" smtClean="0"/>
              <a:t>Bullying has lasting consequences…</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lvl="0"/>
            <a:r>
              <a:rPr lang="en-US" dirty="0"/>
              <a:t>Youth who are bullied have higher rates of suicide, depression, post-traumatic stress disorder, and substance </a:t>
            </a:r>
            <a:r>
              <a:rPr lang="en-US" dirty="0" smtClean="0"/>
              <a:t>abuse.</a:t>
            </a:r>
            <a:endParaRPr lang="en-US" dirty="0"/>
          </a:p>
          <a:p>
            <a:pPr lvl="0"/>
            <a:r>
              <a:rPr lang="en-US" dirty="0"/>
              <a:t>Hostile kids who mistrust others are much more likely than their peers to develop physical symptoms linked to diabetes and heart attacks in the </a:t>
            </a:r>
            <a:r>
              <a:rPr lang="en-US" dirty="0" smtClean="0"/>
              <a:t>future.</a:t>
            </a:r>
            <a:endParaRPr lang="en-US" dirty="0"/>
          </a:p>
          <a:p>
            <a:pPr lvl="0"/>
            <a:r>
              <a:rPr lang="en-US" dirty="0"/>
              <a:t>Youth who bully others frequently behave badly in school and are more likely to smoke and drink </a:t>
            </a:r>
            <a:r>
              <a:rPr lang="en-US" dirty="0" smtClean="0"/>
              <a:t>alcohol.</a:t>
            </a:r>
            <a:r>
              <a:rPr lang="en-US" dirty="0"/>
              <a:t> </a:t>
            </a:r>
          </a:p>
          <a:p>
            <a:pPr lvl="0"/>
            <a:r>
              <a:rPr lang="en-US" dirty="0"/>
              <a:t>According to the latest Secret Service Safe School Initiative, almost 75 percent of students who used violent weapons at school (e.g., guns or knives) to attack others felt persecuted, bullied, threatened, attacked, or injured by others prior to the </a:t>
            </a:r>
            <a:r>
              <a:rPr lang="en-US" dirty="0" smtClean="0"/>
              <a:t>incident</a:t>
            </a:r>
            <a:endParaRPr lang="en-US" dirty="0"/>
          </a:p>
          <a:p>
            <a:pPr lvl="0"/>
            <a:r>
              <a:rPr lang="en-US" dirty="0"/>
              <a:t>Six out of 10 kids identified as bullies in middle school are convicted of a crime by the time they reach age </a:t>
            </a:r>
            <a:r>
              <a:rPr lang="en-US" dirty="0" smtClean="0"/>
              <a:t>24.</a:t>
            </a:r>
            <a:endParaRPr lang="en-US" dirty="0"/>
          </a:p>
          <a:p>
            <a:pPr lvl="0"/>
            <a:r>
              <a:rPr lang="en-US" dirty="0"/>
              <a:t>Years after experiencing bullying, adults who were bullied as teens have higher levels of depression and poorer self-esteem than other </a:t>
            </a:r>
            <a:r>
              <a:rPr lang="en-US" dirty="0" smtClean="0"/>
              <a:t>adults.</a:t>
            </a:r>
            <a:endParaRPr lang="en-US" dirty="0"/>
          </a:p>
          <a:p>
            <a:pPr lvl="0"/>
            <a:r>
              <a:rPr lang="en-US" dirty="0"/>
              <a:t>Children exposed to violence either at home or at school often suffer long-term problems such as anxiety, depression, post-traumatic stress, low self-esteem, anger, and self-destructive </a:t>
            </a:r>
            <a:r>
              <a:rPr lang="en-US" dirty="0" smtClean="0"/>
              <a:t>behaviors.</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3"/>
          </a:xfrm>
        </p:spPr>
        <p:txBody>
          <a:bodyPr>
            <a:normAutofit fontScale="90000"/>
          </a:bodyPr>
          <a:lstStyle/>
          <a:p>
            <a:r>
              <a:rPr lang="en-US" dirty="0" smtClean="0">
                <a:solidFill>
                  <a:srgbClr val="002060"/>
                </a:solidFill>
              </a:rPr>
              <a:t>School shootings by location </a:t>
            </a:r>
            <a:r>
              <a:rPr lang="en-US" sz="2200" dirty="0" smtClean="0">
                <a:solidFill>
                  <a:srgbClr val="002060"/>
                </a:solidFill>
              </a:rPr>
              <a:t>since 2013</a:t>
            </a:r>
            <a:endParaRPr lang="en-US" sz="2200" dirty="0">
              <a:solidFill>
                <a:srgbClr val="002060"/>
              </a:solidFill>
            </a:endParaRPr>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838199"/>
            <a:ext cx="8134350" cy="530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1817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School shootings in 2015 in US</a:t>
            </a:r>
            <a:endParaRPr lang="en-US" dirty="0">
              <a:solidFill>
                <a:srgbClr val="7030A0"/>
              </a:solidFill>
            </a:endParaRPr>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524000"/>
            <a:ext cx="908685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134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463</Words>
  <Application>Microsoft Office PowerPoint</Application>
  <PresentationFormat>On-screen Show (4:3)</PresentationFormat>
  <Paragraphs>71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Bullying &amp; Beyond: It’s a serious problem to be taken seriously..</vt:lpstr>
      <vt:lpstr>Ryan’s Story</vt:lpstr>
      <vt:lpstr>Bullying is a risk factor for future Violence…</vt:lpstr>
      <vt:lpstr>What is Bullying?</vt:lpstr>
      <vt:lpstr>How to stop the Bully</vt:lpstr>
      <vt:lpstr>Online Bullying &amp; Foolishness</vt:lpstr>
      <vt:lpstr>Bullying has lasting consequences…</vt:lpstr>
      <vt:lpstr>School shootings by location since 2013</vt:lpstr>
      <vt:lpstr>School shootings in 2015 in US</vt:lpstr>
      <vt:lpstr>The potential for school violence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marivella</dc:creator>
  <cp:lastModifiedBy>.Arivella, Megan</cp:lastModifiedBy>
  <cp:revision>17</cp:revision>
  <dcterms:created xsi:type="dcterms:W3CDTF">2008-10-21T13:28:46Z</dcterms:created>
  <dcterms:modified xsi:type="dcterms:W3CDTF">2016-10-05T14:49:15Z</dcterms:modified>
</cp:coreProperties>
</file>