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3" r:id="rId3"/>
    <p:sldId id="270" r:id="rId4"/>
    <p:sldId id="272" r:id="rId5"/>
    <p:sldId id="275" r:id="rId6"/>
    <p:sldId id="269" r:id="rId7"/>
    <p:sldId id="258" r:id="rId8"/>
    <p:sldId id="273" r:id="rId9"/>
    <p:sldId id="259" r:id="rId10"/>
    <p:sldId id="265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BA5297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24625-6D8A-4432-9FEC-848817058DB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EAF3B-6BE0-4724-A50D-A52460B9F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84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F34F-AF5C-43C3-888C-E0ADBF9D19C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46B-4C40-4E7E-84F2-FD14D8249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F34F-AF5C-43C3-888C-E0ADBF9D19C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46B-4C40-4E7E-84F2-FD14D8249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F34F-AF5C-43C3-888C-E0ADBF9D19C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46B-4C40-4E7E-84F2-FD14D8249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F34F-AF5C-43C3-888C-E0ADBF9D19C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46B-4C40-4E7E-84F2-FD14D8249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F34F-AF5C-43C3-888C-E0ADBF9D19C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46B-4C40-4E7E-84F2-FD14D8249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F34F-AF5C-43C3-888C-E0ADBF9D19C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46B-4C40-4E7E-84F2-FD14D8249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F34F-AF5C-43C3-888C-E0ADBF9D19C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46B-4C40-4E7E-84F2-FD14D8249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F34F-AF5C-43C3-888C-E0ADBF9D19C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46B-4C40-4E7E-84F2-FD14D8249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F34F-AF5C-43C3-888C-E0ADBF9D19C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46B-4C40-4E7E-84F2-FD14D8249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F34F-AF5C-43C3-888C-E0ADBF9D19C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46B-4C40-4E7E-84F2-FD14D8249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F34F-AF5C-43C3-888C-E0ADBF9D19C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46B-4C40-4E7E-84F2-FD14D8249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3F34F-AF5C-43C3-888C-E0ADBF9D19C7}" type="datetimeFigureOut">
              <a:rPr lang="en-US" smtClean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6446B-4C40-4E7E-84F2-FD14D82496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ing.com/images/search?q=anti+bullying+sign#focal=103dbc483573d54e2c483891265e2b5f&amp;furl=http://bloximages.chicago2.vip.townnews.com/chieftain.com/content/tncms/assets/editorial/7/e4/fa0/7e4fa0ca-fb8b-5977-bfe0-b3ee36717255.preview-300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ing.com/images/search?q=anti+bullying+sign#focal=103dbc483573d54e2c483891265e2b5f&amp;furl=http://bloximages.chicago2.vip.townnews.com/chieftain.com/content/tncms/assets/editorial/7/e4/fa0/7e4fa0ca-fb8b-5977-bfe0-b3ee36717255.preview-300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ing.com/images/search?q=images+of+a+girl+and+laughing#focal=d191ddf82d75e4321da8b95fc3839876&amp;furl=http://images.clipartof.com/small/12097-Clay-Sculpture-Of-A-Mother-And-Daughter-Doubled-Over-Laughing-Clipart-Picture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bing.com/images/search?q=anti+bullying+sign#focal=486540f311b90d764ad1fdc416fdbbf6&amp;furl=https://public.rgfl.org/healthyschools/Pictures/_w/Policy%20Anti%20Bullying_gif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latin typeface="Algerian" pitchFamily="82" charset="0"/>
              </a:rPr>
              <a:t>Bullying</a:t>
            </a:r>
            <a:endParaRPr lang="en-US" sz="4800" b="1" dirty="0">
              <a:solidFill>
                <a:schemeClr val="accent4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Law, School Policies &amp; the difference between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joking, teasing &amp; harassment</a:t>
            </a:r>
          </a:p>
        </p:txBody>
      </p:sp>
      <p:pic>
        <p:nvPicPr>
          <p:cNvPr id="4" name="Picture 3" descr="http://ts2.mm.bing.net/images/thumbnail.aspx?q=232906887501&amp;id=7f1343aea11a2053770ed65342f107f0&amp;url=http%3a%2f%2fbloximages.chicago2.vip.townnews.com%2fchieftain.com%2fcontent%2ftncms%2fassets%2feditorial%2f7%2fe4%2ffa0%2f7e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04800"/>
            <a:ext cx="1600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 bully doesn’t care if bad things happen to other people.</a:t>
            </a:r>
          </a:p>
          <a:p>
            <a:r>
              <a:rPr lang="en-US" dirty="0" smtClean="0"/>
              <a:t>A bully doesn’t feel bad when they hurt others.</a:t>
            </a:r>
          </a:p>
          <a:p>
            <a:r>
              <a:rPr lang="en-US" dirty="0" smtClean="0"/>
              <a:t>A bully likes to be in charge and always get their way.</a:t>
            </a:r>
          </a:p>
          <a:p>
            <a:r>
              <a:rPr lang="en-US" dirty="0" smtClean="0"/>
              <a:t>A bully believes others deserve to be bullied.</a:t>
            </a:r>
          </a:p>
          <a:p>
            <a:r>
              <a:rPr lang="en-US" dirty="0" smtClean="0"/>
              <a:t>A bully is probably getting bullied at home by their parents, brothers/sisters or family members.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0" y="304800"/>
            <a:ext cx="6400800" cy="1143000"/>
          </a:xfrm>
          <a:prstGeom prst="rect">
            <a:avLst/>
          </a:prstGeom>
          <a:solidFill>
            <a:srgbClr val="CC009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   Profile of a Bully…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 descr="http://ts1.mm.bing.net/images/thumbnail.aspx?q=255153217204&amp;id=deaee4dc00fd23d880a7749268c84f27&amp;url=http%3a%2f%2fwww.almightydad.com%2fwp-content%2fuploads%2f2010%2f04%2fvery-angry-bo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2156602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0099"/>
          </a:solidFill>
        </p:spPr>
        <p:txBody>
          <a:bodyPr/>
          <a:lstStyle/>
          <a:p>
            <a:r>
              <a:rPr lang="en-US" dirty="0" smtClean="0"/>
              <a:t>The On-Line Bully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Cyber-bullying: sending or posting harmful or cruel text or images using the internet, a cell phone or other digital communication devices.</a:t>
            </a:r>
          </a:p>
          <a:p>
            <a:r>
              <a:rPr lang="en-US" sz="2400" dirty="0" smtClean="0"/>
              <a:t>Assuming identity of another person, posting messages of someone else, and threatening messages that create a hostile environment for the victim (Email, IM, TXT, pictures or videos). Mass Anti-Bullying Act Ch. 92 </a:t>
            </a:r>
          </a:p>
          <a:p>
            <a:r>
              <a:rPr lang="en-US" sz="2400" dirty="0" smtClean="0"/>
              <a:t>Did you know that 1 in 4 children are the victims of online bullying?</a:t>
            </a:r>
          </a:p>
          <a:p>
            <a:r>
              <a:rPr lang="en-US" sz="2400" dirty="0" smtClean="0"/>
              <a:t>Sadly, 90% of children do not report cyberbullying. (Massachusetts Aggression Reduction Center)</a:t>
            </a:r>
          </a:p>
          <a:p>
            <a:endParaRPr lang="en-US" dirty="0"/>
          </a:p>
        </p:txBody>
      </p:sp>
      <p:pic>
        <p:nvPicPr>
          <p:cNvPr id="4098" name="Picture 2" descr="http://ts2.mm.bing.net/images/thumbnail.aspx?q=248338318393&amp;id=5cebfc9b0f0e6fc1c6a0c1e589343f54&amp;url=http%3a%2f%2foasisgrace.com%2fdev%2fwp-content%2fuploads%2f2009%2f09%2f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800600"/>
            <a:ext cx="1862138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How does being bullied feel?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Scared, sad, lonely.</a:t>
            </a:r>
          </a:p>
          <a:p>
            <a:r>
              <a:rPr lang="en-US" sz="2400" dirty="0" smtClean="0"/>
              <a:t>Kids sometimes like don’t want to go to school.</a:t>
            </a:r>
          </a:p>
          <a:p>
            <a:r>
              <a:rPr lang="en-US" sz="2400" dirty="0" smtClean="0"/>
              <a:t>May creates low self esteem</a:t>
            </a:r>
          </a:p>
          <a:p>
            <a:r>
              <a:rPr lang="en-US" sz="2400" dirty="0" smtClean="0"/>
              <a:t>Nervous or anxious.</a:t>
            </a:r>
          </a:p>
          <a:p>
            <a:r>
              <a:rPr lang="en-US" sz="2400" dirty="0" smtClean="0"/>
              <a:t>Some kids do not feel safe.</a:t>
            </a:r>
          </a:p>
          <a:p>
            <a:r>
              <a:rPr lang="en-US" sz="2400" dirty="0" smtClean="0"/>
              <a:t>Students who were bullied at school once or more in the previous year were more likely to have considered or attempted to hurt themselves (24% of bullied students/9% of non-bullied students) Mass Youth Risk Behavior Survey 2005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0099"/>
          </a:solidFill>
        </p:spPr>
        <p:txBody>
          <a:bodyPr/>
          <a:lstStyle/>
          <a:p>
            <a:r>
              <a:rPr lang="en-US" dirty="0" smtClean="0"/>
              <a:t>How to stop a bully?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/>
              <a:t>Help others</a:t>
            </a:r>
            <a:r>
              <a:rPr lang="en-US" sz="2800" dirty="0" smtClean="0"/>
              <a:t>, it is the right thing to do.  If many kids stand up to the bully, he/she will stop.</a:t>
            </a:r>
          </a:p>
          <a:p>
            <a:r>
              <a:rPr lang="en-US" sz="2800" b="1" dirty="0" smtClean="0"/>
              <a:t>Speak out</a:t>
            </a:r>
            <a:r>
              <a:rPr lang="en-US" sz="2800" dirty="0" smtClean="0"/>
              <a:t>, try to talk through your differences, tell the bully how you feel in a respectful and direct way.</a:t>
            </a:r>
          </a:p>
          <a:p>
            <a:r>
              <a:rPr lang="en-US" sz="2800" b="1" dirty="0" smtClean="0"/>
              <a:t>Ignore the bully.  </a:t>
            </a:r>
            <a:r>
              <a:rPr lang="en-US" sz="2800" dirty="0" smtClean="0"/>
              <a:t>They are often looking for a reaction from you and will leave you alone if you ignore them.</a:t>
            </a:r>
          </a:p>
          <a:p>
            <a:r>
              <a:rPr lang="en-US" sz="2800" b="1" dirty="0" smtClean="0"/>
              <a:t>Get help</a:t>
            </a:r>
            <a:r>
              <a:rPr lang="en-US" sz="2800" dirty="0" smtClean="0"/>
              <a:t>, adults at school are here for you.  Going to an adult makes you strong and brave.</a:t>
            </a:r>
          </a:p>
          <a:p>
            <a:r>
              <a:rPr lang="en-US" sz="2800" b="1" dirty="0" smtClean="0"/>
              <a:t>Include others</a:t>
            </a:r>
            <a:r>
              <a:rPr lang="en-US" sz="2800" dirty="0" smtClean="0"/>
              <a:t>, you don’t have to be their best friend, but if you see someone alone, try and include them.</a:t>
            </a:r>
          </a:p>
          <a:p>
            <a:endParaRPr lang="en-US" sz="2800" dirty="0"/>
          </a:p>
        </p:txBody>
      </p:sp>
      <p:pic>
        <p:nvPicPr>
          <p:cNvPr id="4" name="Picture 3" descr="http://ts2.mm.bing.net/images/thumbnail.aspx?q=232906887501&amp;id=7f1343aea11a2053770ed65342f107f0&amp;url=http%3a%2f%2fbloximages.chicago2.vip.townnews.com%2fchieftain.com%2fcontent%2ftncms%2fassets%2feditorial%2f7%2fe4%2ffa0%2f7e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"/>
            <a:ext cx="1600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What’s the meaning of a joke?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Knock, knock… who’s there? “Ken”  “Ken who?” “Ken you tell me some more jokes?” </a:t>
            </a:r>
          </a:p>
          <a:p>
            <a:r>
              <a:rPr lang="en-US" sz="2800" dirty="0" smtClean="0"/>
              <a:t>“It was just a joke…I didn’t mean anything by it.”</a:t>
            </a:r>
          </a:p>
          <a:p>
            <a:r>
              <a:rPr lang="en-US" sz="2800" dirty="0" smtClean="0"/>
              <a:t>When telling a joke, keep in mind who’s listening.  Are they going to think it’s funny?  </a:t>
            </a:r>
          </a:p>
          <a:p>
            <a:r>
              <a:rPr lang="en-US" sz="2800" dirty="0" smtClean="0"/>
              <a:t>A joke should not: hurt, offend, judge or be used to put another person down.</a:t>
            </a:r>
          </a:p>
          <a:p>
            <a:endParaRPr lang="en-US" dirty="0"/>
          </a:p>
        </p:txBody>
      </p:sp>
      <p:pic>
        <p:nvPicPr>
          <p:cNvPr id="4" name="Picture 3" descr="http://ts2.mm.bing.net/images/thumbnail.aspx?q=243026364865&amp;id=7083b9b13637889e997605716c344de7&amp;url=http%3a%2f%2fimages.clipartof.com%2fsmall%2f12097-Clay-Sculpture-Of-A-Mother-And-Daughter-Doubled-Over-Laughin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876800"/>
            <a:ext cx="2209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Experts in Behavior: Treat others how you would want to be treated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guys are so smart!! You know how to push the buttons of your teachers, parents, family and friends!</a:t>
            </a:r>
          </a:p>
          <a:p>
            <a:r>
              <a:rPr lang="en-US" sz="2800" dirty="0" smtClean="0"/>
              <a:t>Watch the expression of others, observe body language and understand what words/gestures might hurt others.</a:t>
            </a:r>
          </a:p>
          <a:p>
            <a:r>
              <a:rPr lang="en-US" sz="2800" dirty="0" smtClean="0"/>
              <a:t>Recognize that when some people laugh, it’s only out of nervousness or embarrassment!</a:t>
            </a:r>
          </a:p>
          <a:p>
            <a:r>
              <a:rPr lang="en-US" sz="2800" dirty="0" smtClean="0"/>
              <a:t>If you wouldn’t like the comment, neither does the other person!</a:t>
            </a:r>
            <a:endParaRPr lang="en-US" sz="28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0099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bullying?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Teasing that has gone too far.</a:t>
            </a:r>
          </a:p>
          <a:p>
            <a:r>
              <a:rPr lang="en-US" dirty="0" smtClean="0"/>
              <a:t>A form of harassment (physical, sexual, emotional).</a:t>
            </a:r>
          </a:p>
          <a:p>
            <a:r>
              <a:rPr lang="en-US" dirty="0" smtClean="0"/>
              <a:t>Makes someone feel uncomfortable and unsafe by using words, gestures and physical aggression.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The </a:t>
            </a:r>
            <a:r>
              <a:rPr lang="en-US" smtClean="0">
                <a:solidFill>
                  <a:srgbClr val="7030A0"/>
                </a:solidFill>
              </a:rPr>
              <a:t>repeated </a:t>
            </a:r>
            <a:r>
              <a:rPr lang="en-US" smtClean="0">
                <a:solidFill>
                  <a:srgbClr val="7030A0"/>
                </a:solidFill>
              </a:rPr>
              <a:t>actions by 1 </a:t>
            </a:r>
            <a:r>
              <a:rPr lang="en-US" dirty="0" smtClean="0">
                <a:solidFill>
                  <a:srgbClr val="7030A0"/>
                </a:solidFill>
              </a:rPr>
              <a:t>or more students of a written, verbal or electronic expression, or a physical act of gesture or any combination thereof, directed at the victim (damage to property, emotional harm, creates fear, infringes on rights, disrupts school and </a:t>
            </a:r>
            <a:r>
              <a:rPr lang="en-US" b="1" u="sng" dirty="0" smtClean="0">
                <a:solidFill>
                  <a:srgbClr val="7030A0"/>
                </a:solidFill>
              </a:rPr>
              <a:t>creates a hostile environment for the victim</a:t>
            </a:r>
            <a:r>
              <a:rPr lang="en-US" dirty="0" smtClean="0">
                <a:solidFill>
                  <a:srgbClr val="7030A0"/>
                </a:solidFill>
              </a:rPr>
              <a:t>) Mass Anti-Bullying Act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86325"/>
          </a:xfrm>
        </p:spPr>
        <p:txBody>
          <a:bodyPr>
            <a:normAutofit/>
          </a:bodyPr>
          <a:lstStyle/>
          <a:p>
            <a:r>
              <a:rPr lang="en-US" sz="2900" dirty="0"/>
              <a:t>Aggressor- student who engages in repeated bullying and/or retaliation.</a:t>
            </a:r>
          </a:p>
          <a:p>
            <a:r>
              <a:rPr lang="en-US" sz="2900" dirty="0"/>
              <a:t>Hostile Environment- the school or outside location which becomes unbearable for the student and alters the conditions of the student’s education.</a:t>
            </a:r>
          </a:p>
          <a:p>
            <a:r>
              <a:rPr lang="en-US" sz="2900" dirty="0"/>
              <a:t>Target- student who is being bullied.</a:t>
            </a:r>
          </a:p>
          <a:p>
            <a:r>
              <a:rPr lang="en-US" sz="2900" dirty="0"/>
              <a:t>Cyber bullying- use of internet, text, email, etc. electronic communication used to bully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029200"/>
            <a:ext cx="16097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9756746"/>
      </p:ext>
    </p:extLst>
  </p:cSld>
  <p:clrMapOvr>
    <a:masterClrMapping/>
  </p:clrMapOvr>
  <p:transition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0099"/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/>
              <a:t>How does one lead to the other??</a:t>
            </a:r>
            <a:br>
              <a:rPr lang="en-US" dirty="0" smtClean="0"/>
            </a:br>
            <a:r>
              <a:rPr lang="en-US" sz="2400" dirty="0" smtClean="0"/>
              <a:t>         Words….                     Gestures…                   Physical….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93588"/>
              </p:ext>
            </p:extLst>
          </p:nvPr>
        </p:nvGraphicFramePr>
        <p:xfrm>
          <a:off x="457200" y="1600200"/>
          <a:ext cx="8229600" cy="406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62050"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Joking:</a:t>
                      </a:r>
                      <a:r>
                        <a:rPr lang="en-US" b="1" u="none" dirty="0" smtClean="0"/>
                        <a:t>   </a:t>
                      </a:r>
                      <a:r>
                        <a:rPr lang="en-US" dirty="0" smtClean="0"/>
                        <a:t>jerk,  loser, </a:t>
                      </a:r>
                    </a:p>
                    <a:p>
                      <a:r>
                        <a:rPr lang="en-US" dirty="0" smtClean="0"/>
                        <a:t>Idiot, stupid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BA52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Gestures</a:t>
                      </a:r>
                      <a:r>
                        <a:rPr lang="en-US" u="none" dirty="0" smtClean="0"/>
                        <a:t>: </a:t>
                      </a:r>
                      <a:r>
                        <a:rPr lang="en-US" dirty="0" smtClean="0"/>
                        <a:t>giving the middle finger, showing a fist, imitating someone</a:t>
                      </a:r>
                      <a:endParaRPr lang="en-US" dirty="0"/>
                    </a:p>
                  </a:txBody>
                  <a:tcPr>
                    <a:solidFill>
                      <a:srgbClr val="BA52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u="sng" dirty="0" smtClean="0"/>
                        <a:t>Physical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punching, hitting, knocking over books, giving looks</a:t>
                      </a:r>
                      <a:endParaRPr lang="en-US" dirty="0"/>
                    </a:p>
                  </a:txBody>
                  <a:tcPr>
                    <a:solidFill>
                      <a:srgbClr val="BA5297"/>
                    </a:solidFill>
                  </a:tcPr>
                </a:tc>
              </a:tr>
              <a:tr h="116205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Teasing:</a:t>
                      </a:r>
                      <a:r>
                        <a:rPr lang="en-US" u="none" baseline="0" dirty="0" smtClean="0"/>
                        <a:t>  repetitious use of these words –it is usually not wanted </a:t>
                      </a:r>
                      <a:endParaRPr lang="en-US" u="sng" dirty="0"/>
                    </a:p>
                  </a:txBody>
                  <a:tcPr>
                    <a:solidFill>
                      <a:srgbClr val="BA52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Teasing: </a:t>
                      </a:r>
                      <a:r>
                        <a:rPr lang="en-US" dirty="0" smtClean="0"/>
                        <a:t>repetitious</a:t>
                      </a:r>
                      <a:r>
                        <a:rPr lang="en-US" baseline="0" dirty="0" smtClean="0"/>
                        <a:t> use of these gestures</a:t>
                      </a:r>
                    </a:p>
                    <a:p>
                      <a:r>
                        <a:rPr lang="en-US" baseline="0" dirty="0" smtClean="0"/>
                        <a:t>It is usually not wanted</a:t>
                      </a:r>
                      <a:endParaRPr lang="en-US" dirty="0"/>
                    </a:p>
                  </a:txBody>
                  <a:tcPr>
                    <a:solidFill>
                      <a:srgbClr val="BA52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Teasing:</a:t>
                      </a:r>
                      <a:r>
                        <a:rPr lang="en-US" u="sng" baseline="0" dirty="0" smtClean="0"/>
                        <a:t> </a:t>
                      </a:r>
                      <a:r>
                        <a:rPr lang="en-US" baseline="0" dirty="0" smtClean="0"/>
                        <a:t>repetitious use of physical force</a:t>
                      </a:r>
                    </a:p>
                    <a:p>
                      <a:r>
                        <a:rPr lang="en-US" baseline="0" dirty="0" smtClean="0"/>
                        <a:t>It is usually not wanted</a:t>
                      </a:r>
                      <a:endParaRPr lang="en-US" dirty="0"/>
                    </a:p>
                  </a:txBody>
                  <a:tcPr>
                    <a:solidFill>
                      <a:srgbClr val="BA5297"/>
                    </a:solidFill>
                  </a:tcPr>
                </a:tc>
              </a:tr>
              <a:tr h="116205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Bullying:</a:t>
                      </a:r>
                      <a:r>
                        <a:rPr lang="en-US" u="none" baseline="0" dirty="0" smtClean="0"/>
                        <a:t> using these words to offend or hurt someone when it is not wanted</a:t>
                      </a:r>
                    </a:p>
                    <a:p>
                      <a:endParaRPr lang="en-US" u="none" baseline="0" dirty="0" smtClean="0"/>
                    </a:p>
                    <a:p>
                      <a:r>
                        <a:rPr lang="en-US" u="none" baseline="0" dirty="0" smtClean="0"/>
                        <a:t>REPEATED OCCURANCES</a:t>
                      </a:r>
                      <a:endParaRPr lang="en-US" u="sng" dirty="0"/>
                    </a:p>
                  </a:txBody>
                  <a:tcPr>
                    <a:solidFill>
                      <a:srgbClr val="BA52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Bullying:</a:t>
                      </a:r>
                      <a:r>
                        <a:rPr lang="en-US" u="none" baseline="0" dirty="0" smtClean="0"/>
                        <a:t> using these gestures to offend or hurt someone when it is not wanted</a:t>
                      </a:r>
                      <a:endParaRPr lang="en-US" u="sng" dirty="0" smtClean="0"/>
                    </a:p>
                    <a:p>
                      <a:r>
                        <a:rPr lang="en-US" dirty="0" smtClean="0"/>
                        <a:t>REPEATED OCCURANCES</a:t>
                      </a:r>
                      <a:endParaRPr lang="en-US" dirty="0"/>
                    </a:p>
                  </a:txBody>
                  <a:tcPr>
                    <a:solidFill>
                      <a:srgbClr val="BA52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Bullying:</a:t>
                      </a:r>
                      <a:r>
                        <a:rPr lang="en-US" u="none" baseline="0" dirty="0" smtClean="0"/>
                        <a:t> offending or hurting in a physical way to someone when it is not wanted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baseline="0" dirty="0" smtClean="0"/>
                        <a:t>REPEATED OCCURANCES</a:t>
                      </a:r>
                      <a:endParaRPr lang="en-US" u="sng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rgbClr val="BA529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     St. Michael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St. Michael School does not tolerate any form of bullying or violence toward other students and/or staff. The following statement regarding bullying is taken from the school handbook, 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CC0099"/>
                </a:solidFill>
              </a:rPr>
              <a:t>“no student shall be subjected to bullying, cyber bullying or retaliation…and are not to be tolerated.”</a:t>
            </a:r>
          </a:p>
          <a:p>
            <a:r>
              <a:rPr lang="en-US" sz="3000" dirty="0" smtClean="0"/>
              <a:t>Administration &amp; Guidance will follow up on all complaints</a:t>
            </a:r>
          </a:p>
          <a:p>
            <a:pPr marL="0" indent="0">
              <a:buNone/>
            </a:pPr>
            <a:endParaRPr lang="en-US" b="1" i="1" dirty="0" smtClean="0">
              <a:solidFill>
                <a:srgbClr val="CC0099"/>
              </a:solidFill>
            </a:endParaRPr>
          </a:p>
        </p:txBody>
      </p:sp>
      <p:pic>
        <p:nvPicPr>
          <p:cNvPr id="1026" name="Picture 2" descr="SMSH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953000"/>
            <a:ext cx="6096000" cy="166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It’s the Law!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Massachusetts Anti-Bullying Act:  Prohibits acts of bullying, cyberbullying, and retaliation in school, at school functions or outside of school but it has to be considered to create a hostile environment for the victim in school. </a:t>
            </a:r>
          </a:p>
          <a:p>
            <a:r>
              <a:rPr lang="en-US" dirty="0" smtClean="0"/>
              <a:t>Bullying can be considered a crime if persecuted for: stalking, criminal harassment, assault &amp; battery, threatening to commit a crime and disturbance of a school assembly.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25" name="Picture 1" descr="C:\Users\marivella\Pictures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1828800" cy="1600200"/>
          </a:xfrm>
          <a:prstGeom prst="rect">
            <a:avLst/>
          </a:prstGeom>
          <a:noFill/>
        </p:spPr>
      </p:pic>
      <p:pic>
        <p:nvPicPr>
          <p:cNvPr id="5" name="Picture 1" descr="C:\Users\marivella\Pictures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0"/>
            <a:ext cx="1828800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Why do kids bully?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gain power.</a:t>
            </a:r>
          </a:p>
          <a:p>
            <a:r>
              <a:rPr lang="en-US" dirty="0" smtClean="0"/>
              <a:t>To get attention or become popular.</a:t>
            </a:r>
          </a:p>
          <a:p>
            <a:r>
              <a:rPr lang="en-US" dirty="0" smtClean="0"/>
              <a:t>Because they are jealous.</a:t>
            </a:r>
          </a:p>
          <a:p>
            <a:r>
              <a:rPr lang="en-US" dirty="0" smtClean="0"/>
              <a:t>To get material things (i.e. lunch money)</a:t>
            </a:r>
          </a:p>
          <a:p>
            <a:r>
              <a:rPr lang="en-US" dirty="0" smtClean="0"/>
              <a:t>To act out problems at home.</a:t>
            </a:r>
          </a:p>
          <a:p>
            <a:r>
              <a:rPr lang="en-US" dirty="0" smtClean="0"/>
              <a:t>Just to be mean.</a:t>
            </a:r>
          </a:p>
          <a:p>
            <a:r>
              <a:rPr lang="en-US" dirty="0" smtClean="0"/>
              <a:t>Because they think it’s funny.</a:t>
            </a:r>
            <a:endParaRPr lang="en-US" dirty="0"/>
          </a:p>
        </p:txBody>
      </p:sp>
      <p:pic>
        <p:nvPicPr>
          <p:cNvPr id="4" name="Picture 3" descr="http://ts3.mm.bing.net/images/thumbnail.aspx?q=244347050810&amp;id=4be367d0b67d58253d4b45f20a8a5119&amp;url=https%3a%2f%2fpublic.rgfl.org%2fhealthyschools%2fPictures%2f_w%2fPolicy%2520Anti%2520Bullying_gif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8862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50002</TotalTime>
  <Words>1013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Bullying</vt:lpstr>
      <vt:lpstr>What’s the meaning of a joke?</vt:lpstr>
      <vt:lpstr>Experts in Behavior: Treat others how you would want to be treated</vt:lpstr>
      <vt:lpstr> What is bullying? </vt:lpstr>
      <vt:lpstr>Vocabulary</vt:lpstr>
      <vt:lpstr>How does one lead to the other??          Words….                     Gestures…                   Physical….</vt:lpstr>
      <vt:lpstr>     St. Michael School</vt:lpstr>
      <vt:lpstr>It’s the Law!</vt:lpstr>
      <vt:lpstr>Why do kids bully?</vt:lpstr>
      <vt:lpstr>PowerPoint Presentation</vt:lpstr>
      <vt:lpstr>The On-Line Bully</vt:lpstr>
      <vt:lpstr>How does being bullied feel?</vt:lpstr>
      <vt:lpstr>How to stop a bully?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Joking, Teasing &amp; Bullying: What’s the Difference??</dc:title>
  <dc:creator>marivella</dc:creator>
  <cp:lastModifiedBy>.Arivella, Megan</cp:lastModifiedBy>
  <cp:revision>87</cp:revision>
  <dcterms:created xsi:type="dcterms:W3CDTF">2007-09-27T16:35:54Z</dcterms:created>
  <dcterms:modified xsi:type="dcterms:W3CDTF">2015-09-22T14:49:02Z</dcterms:modified>
</cp:coreProperties>
</file>